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</p:sldIdLst>
  <p:sldSz cx="18288000" cy="10287000"/>
  <p:notesSz cx="6858000" cy="9144000"/>
  <p:embeddedFontLst>
    <p:embeddedFont>
      <p:font typeface="Lora" charset="1" panose="00000500000000000000"/>
      <p:regular r:id="rId6"/>
    </p:embeddedFont>
    <p:embeddedFont>
      <p:font typeface="Lora Bold" charset="1" panose="00000800000000000000"/>
      <p:regular r:id="rId7"/>
    </p:embeddedFont>
    <p:embeddedFont>
      <p:font typeface="Lora Italics" charset="1" panose="00000500000000000000"/>
      <p:regular r:id="rId8"/>
    </p:embeddedFont>
    <p:embeddedFont>
      <p:font typeface="Lora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Roboto" charset="1" panose="02000000000000000000"/>
      <p:regular r:id="rId14"/>
    </p:embeddedFont>
    <p:embeddedFont>
      <p:font typeface="Roboto Bold" charset="1" panose="02000000000000000000"/>
      <p:regular r:id="rId15"/>
    </p:embeddedFont>
    <p:embeddedFont>
      <p:font typeface="Roboto Italics" charset="1" panose="02000000000000000000"/>
      <p:regular r:id="rId16"/>
    </p:embeddedFont>
    <p:embeddedFont>
      <p:font typeface="Roboto Bold Italics" charset="1" panose="02000000000000000000"/>
      <p:regular r:id="rId17"/>
    </p:embeddedFont>
    <p:embeddedFont>
      <p:font typeface="Crimson Pro" charset="1" panose="00000000000000000000"/>
      <p:regular r:id="rId18"/>
    </p:embeddedFont>
    <p:embeddedFont>
      <p:font typeface="Crimson Pro Bold" charset="1" panose="00000000000000000000"/>
      <p:regular r:id="rId19"/>
    </p:embeddedFont>
    <p:embeddedFont>
      <p:font typeface="Crimson Pro Italics" charset="1" panose="00000000000000000000"/>
      <p:regular r:id="rId20"/>
    </p:embeddedFont>
    <p:embeddedFont>
      <p:font typeface="Crimson Pro Bold Italics" charset="1" panose="00000000000000000000"/>
      <p:regular r:id="rId21"/>
    </p:embeddedFont>
    <p:embeddedFont>
      <p:font typeface="Open Sans Light" charset="1" panose="020B0306030504020204"/>
      <p:regular r:id="rId22"/>
    </p:embeddedFont>
    <p:embeddedFont>
      <p:font typeface="Open Sans Light Bold" charset="1" panose="020B0806030504020204"/>
      <p:regular r:id="rId23"/>
    </p:embeddedFont>
    <p:embeddedFont>
      <p:font typeface="Open Sans Light Italics" charset="1" panose="020B0306030504020204"/>
      <p:regular r:id="rId24"/>
    </p:embeddedFont>
    <p:embeddedFont>
      <p:font typeface="Open Sans Light Bold Italics" charset="1" panose="020B0806030504020204"/>
      <p:regular r:id="rId25"/>
    </p:embeddedFont>
    <p:embeddedFont>
      <p:font typeface="Open Sans Extra Bold" charset="1" panose="020B0906030804020204"/>
      <p:regular r:id="rId26"/>
    </p:embeddedFont>
    <p:embeddedFont>
      <p:font typeface="Open Sans Extra Bold Italics" charset="1" panose="020B0906030804020204"/>
      <p:regular r:id="rId27"/>
    </p:embeddedFont>
    <p:embeddedFont>
      <p:font typeface="Alice" charset="1" panose="00000500000000000000"/>
      <p:regular r:id="rId28"/>
    </p:embeddedFont>
    <p:embeddedFont>
      <p:font typeface="Alice Bold" charset="1" panose="00000500000000000000"/>
      <p:regular r:id="rId29"/>
    </p:embeddedFont>
    <p:embeddedFont>
      <p:font typeface="Alice Italics" charset="1" panose="00000500000000000000"/>
      <p:regular r:id="rId30"/>
    </p:embeddedFont>
    <p:embeddedFont>
      <p:font typeface="Alice Bold Italics" charset="1" panose="000005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46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71" t="0" r="-2627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1955" y="2127723"/>
            <a:ext cx="15246013" cy="6031166"/>
            <a:chOff x="0" y="0"/>
            <a:chExt cx="16051985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051985" cy="6350000"/>
            </a:xfrm>
            <a:custGeom>
              <a:avLst/>
              <a:gdLst/>
              <a:ahLst/>
              <a:cxnLst/>
              <a:rect r="r" b="b" t="t" l="l"/>
              <a:pathLst>
                <a:path h="6350000" w="16051985">
                  <a:moveTo>
                    <a:pt x="16051985" y="279400"/>
                  </a:moveTo>
                  <a:lnTo>
                    <a:pt x="16051985" y="0"/>
                  </a:lnTo>
                  <a:lnTo>
                    <a:pt x="0" y="0"/>
                  </a:lnTo>
                  <a:lnTo>
                    <a:pt x="0" y="6350000"/>
                  </a:lnTo>
                  <a:lnTo>
                    <a:pt x="16051985" y="6350000"/>
                  </a:lnTo>
                  <a:lnTo>
                    <a:pt x="16051985" y="279400"/>
                  </a:lnTo>
                  <a:close/>
                  <a:moveTo>
                    <a:pt x="15973245" y="279400"/>
                  </a:moveTo>
                  <a:lnTo>
                    <a:pt x="15973245" y="6271260"/>
                  </a:lnTo>
                  <a:lnTo>
                    <a:pt x="78740" y="6271260"/>
                  </a:lnTo>
                  <a:lnTo>
                    <a:pt x="78740" y="78740"/>
                  </a:lnTo>
                  <a:lnTo>
                    <a:pt x="15973245" y="78740"/>
                  </a:lnTo>
                  <a:lnTo>
                    <a:pt x="15973245" y="27940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776020" y="3481890"/>
            <a:ext cx="13148476" cy="1759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45"/>
              </a:lnSpc>
            </a:pPr>
            <a:r>
              <a:rPr lang="en-US" sz="10246">
                <a:solidFill>
                  <a:srgbClr val="FFFFFF"/>
                </a:solidFill>
                <a:latin typeface="Roboto Bold"/>
              </a:rPr>
              <a:t>BANK WITH FARGO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76338" y="5432880"/>
            <a:ext cx="12017247" cy="704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6"/>
              </a:lnSpc>
            </a:pPr>
            <a:r>
              <a:rPr lang="en-US" sz="4125" spc="466">
                <a:solidFill>
                  <a:srgbClr val="FFE1D1"/>
                </a:solidFill>
                <a:latin typeface="Lora Bold"/>
              </a:rPr>
              <a:t>AN ONLINE BANKING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27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615" y="1795835"/>
            <a:ext cx="17370770" cy="7968841"/>
          </a:xfrm>
          <a:custGeom>
            <a:avLst/>
            <a:gdLst/>
            <a:ahLst/>
            <a:cxnLst/>
            <a:rect r="r" b="b" t="t" l="l"/>
            <a:pathLst>
              <a:path h="7968841" w="17370770">
                <a:moveTo>
                  <a:pt x="0" y="0"/>
                </a:moveTo>
                <a:lnTo>
                  <a:pt x="17370770" y="0"/>
                </a:lnTo>
                <a:lnTo>
                  <a:pt x="17370770" y="7968841"/>
                </a:lnTo>
                <a:lnTo>
                  <a:pt x="0" y="7968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27159" y="677589"/>
            <a:ext cx="4433682" cy="76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15"/>
              </a:lnSpc>
            </a:pPr>
            <a:r>
              <a:rPr lang="en-US" sz="5495">
                <a:solidFill>
                  <a:srgbClr val="E9E9E9"/>
                </a:solidFill>
                <a:latin typeface="Roboto Bold"/>
              </a:rPr>
              <a:t>DASHBOARD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45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8525" y="3416317"/>
            <a:ext cx="16810950" cy="4238229"/>
          </a:xfrm>
          <a:custGeom>
            <a:avLst/>
            <a:gdLst/>
            <a:ahLst/>
            <a:cxnLst/>
            <a:rect r="r" b="b" t="t" l="l"/>
            <a:pathLst>
              <a:path h="4238229" w="16810950">
                <a:moveTo>
                  <a:pt x="0" y="0"/>
                </a:moveTo>
                <a:lnTo>
                  <a:pt x="16810950" y="0"/>
                </a:lnTo>
                <a:lnTo>
                  <a:pt x="16810950" y="4238229"/>
                </a:lnTo>
                <a:lnTo>
                  <a:pt x="0" y="4238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56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24827" y="1569982"/>
            <a:ext cx="8717168" cy="76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15"/>
              </a:lnSpc>
            </a:pPr>
            <a:r>
              <a:rPr lang="en-US" sz="5495">
                <a:solidFill>
                  <a:srgbClr val="FFFFFF"/>
                </a:solidFill>
                <a:latin typeface="Roboto Bold"/>
              </a:rPr>
              <a:t>ADMIN DASHBOARD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97486"/>
            <a:ext cx="15979188" cy="10571335"/>
            <a:chOff x="0" y="0"/>
            <a:chExt cx="5829251" cy="3856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29251" cy="3856451"/>
            </a:xfrm>
            <a:custGeom>
              <a:avLst/>
              <a:gdLst/>
              <a:ahLst/>
              <a:cxnLst/>
              <a:rect r="r" b="b" t="t" l="l"/>
              <a:pathLst>
                <a:path h="3856451" w="5829251">
                  <a:moveTo>
                    <a:pt x="0" y="0"/>
                  </a:moveTo>
                  <a:lnTo>
                    <a:pt x="5829251" y="0"/>
                  </a:lnTo>
                  <a:lnTo>
                    <a:pt x="5829251" y="3856451"/>
                  </a:lnTo>
                  <a:lnTo>
                    <a:pt x="0" y="3856451"/>
                  </a:lnTo>
                  <a:close/>
                </a:path>
              </a:pathLst>
            </a:custGeom>
            <a:solidFill>
              <a:srgbClr val="F5A0B6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931558" y="677589"/>
            <a:ext cx="9126901" cy="76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15"/>
              </a:lnSpc>
            </a:pPr>
            <a:r>
              <a:rPr lang="en-US" sz="5495">
                <a:solidFill>
                  <a:srgbClr val="FFFFFF"/>
                </a:solidFill>
                <a:latin typeface="Roboto Bold"/>
              </a:rPr>
              <a:t>SCOPE OF IMPROVEMENT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0683" y="1957705"/>
            <a:ext cx="14337822" cy="730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 Bold"/>
              </a:rPr>
              <a:t>An actual payment system can be integrated to the application to facilitate funds transfer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 Bold"/>
              </a:rPr>
              <a:t>“Forgot Password” functionality could be added to help user login if they forget their account password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 Bold"/>
              </a:rPr>
              <a:t>In order to make it a real world banking system, functionalities like credit cards, loan management, pay electricity bill etc. could be added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 Bold"/>
              </a:rPr>
              <a:t>For security purpose, some fraud detection algorithm could be used to protect against unauthorized access and fraudulent activities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 Bold"/>
              </a:rPr>
              <a:t>A feature to schedule transactions, bill payments etc. could be incorporated into the application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 Bold"/>
              </a:rPr>
              <a:t>A mobile application could be made with a user-friendly interface which could support some extra features. For example, it could allow users to deposit checks by taking photo with their phones.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45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6174" y="-286473"/>
            <a:ext cx="18750341" cy="4278642"/>
            <a:chOff x="0" y="0"/>
            <a:chExt cx="6840175" cy="1560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40175" cy="1560860"/>
            </a:xfrm>
            <a:custGeom>
              <a:avLst/>
              <a:gdLst/>
              <a:ahLst/>
              <a:cxnLst/>
              <a:rect r="r" b="b" t="t" l="l"/>
              <a:pathLst>
                <a:path h="1560860" w="6840175">
                  <a:moveTo>
                    <a:pt x="0" y="0"/>
                  </a:moveTo>
                  <a:lnTo>
                    <a:pt x="6840175" y="0"/>
                  </a:lnTo>
                  <a:lnTo>
                    <a:pt x="6840175" y="1560860"/>
                  </a:lnTo>
                  <a:lnTo>
                    <a:pt x="0" y="1560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896203" y="5143500"/>
            <a:ext cx="6061996" cy="3477088"/>
            <a:chOff x="0" y="0"/>
            <a:chExt cx="7981950" cy="45783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0" t="-3228" r="0" b="-322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5493048"/>
            <a:ext cx="9789487" cy="3086100"/>
            <a:chOff x="0" y="0"/>
            <a:chExt cx="2578301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78301" cy="812800"/>
            </a:xfrm>
            <a:custGeom>
              <a:avLst/>
              <a:gdLst/>
              <a:ahLst/>
              <a:cxnLst/>
              <a:rect r="r" b="b" t="t" l="l"/>
              <a:pathLst>
                <a:path h="812800" w="2578301">
                  <a:moveTo>
                    <a:pt x="0" y="0"/>
                  </a:moveTo>
                  <a:lnTo>
                    <a:pt x="2578301" y="0"/>
                  </a:lnTo>
                  <a:lnTo>
                    <a:pt x="257830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8653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52400"/>
              <a:ext cx="812800" cy="965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11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336174" y="-400457"/>
            <a:ext cx="20448578" cy="4392626"/>
          </a:xfrm>
          <a:custGeom>
            <a:avLst/>
            <a:gdLst/>
            <a:ahLst/>
            <a:cxnLst/>
            <a:rect r="r" b="b" t="t" l="l"/>
            <a:pathLst>
              <a:path h="4392626" w="20448578">
                <a:moveTo>
                  <a:pt x="0" y="0"/>
                </a:moveTo>
                <a:lnTo>
                  <a:pt x="20448578" y="0"/>
                </a:lnTo>
                <a:lnTo>
                  <a:pt x="20448578" y="4392626"/>
                </a:lnTo>
                <a:lnTo>
                  <a:pt x="0" y="4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560" r="0" b="-11791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5858" y="5966775"/>
            <a:ext cx="9375170" cy="222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000000"/>
                </a:solidFill>
                <a:latin typeface="Lora Bold"/>
              </a:rPr>
              <a:t>LET'S MOVE TO LIVE DEMO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7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25419" y="0"/>
            <a:ext cx="9362581" cy="10287000"/>
            <a:chOff x="0" y="0"/>
            <a:chExt cx="246586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58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65865">
                  <a:moveTo>
                    <a:pt x="0" y="0"/>
                  </a:moveTo>
                  <a:lnTo>
                    <a:pt x="2465865" y="0"/>
                  </a:lnTo>
                  <a:lnTo>
                    <a:pt x="24658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0E0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52400"/>
              <a:ext cx="812800" cy="965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1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0"/>
            <a:ext cx="9504952" cy="10287000"/>
            <a:chOff x="0" y="0"/>
            <a:chExt cx="12673269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12351" r="0" b="12351"/>
            <a:stretch>
              <a:fillRect/>
            </a:stretch>
          </p:blipFill>
          <p:spPr>
            <a:xfrm flipH="false" flipV="false">
              <a:off x="0" y="0"/>
              <a:ext cx="8364179" cy="4487333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30047" t="0" r="30047" b="0"/>
            <a:stretch>
              <a:fillRect/>
            </a:stretch>
          </p:blipFill>
          <p:spPr>
            <a:xfrm flipH="false" flipV="false">
              <a:off x="8491179" y="0"/>
              <a:ext cx="4182090" cy="6858000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19386" t="0" r="19386" b="0"/>
            <a:stretch>
              <a:fillRect/>
            </a:stretch>
          </p:blipFill>
          <p:spPr>
            <a:xfrm flipH="false" flipV="false">
              <a:off x="0" y="4614333"/>
              <a:ext cx="8364179" cy="9101667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29418" t="0" r="29418" b="0"/>
            <a:stretch>
              <a:fillRect/>
            </a:stretch>
          </p:blipFill>
          <p:spPr>
            <a:xfrm flipH="false" flipV="false">
              <a:off x="8491179" y="6985000"/>
              <a:ext cx="4182090" cy="6731000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684646" y="857740"/>
            <a:ext cx="7105693" cy="207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1"/>
              </a:lnSpc>
            </a:pPr>
            <a:r>
              <a:rPr lang="en-US" sz="7712">
                <a:solidFill>
                  <a:srgbClr val="000000"/>
                </a:solidFill>
                <a:latin typeface="Crimson Pro Bold"/>
              </a:rPr>
              <a:t>CHALLENGES FACED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545" y="3467391"/>
            <a:ext cx="8057977" cy="453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3312" indent="-341656" lvl="1">
              <a:lnSpc>
                <a:spcPts val="3291"/>
              </a:lnSpc>
              <a:buFont typeface="Arial"/>
              <a:buChar char="•"/>
            </a:pPr>
            <a:r>
              <a:rPr lang="en-US" sz="3164">
                <a:solidFill>
                  <a:srgbClr val="000000"/>
                </a:solidFill>
                <a:latin typeface="Alice"/>
              </a:rPr>
              <a:t>THE  PLATFORM WE WERE WORKING ON WAS A LITTLE SLOW AND WASN’T WORKING FOR 2-3 DAYS SO THERE WAS A SLIGHT DELAY BUT WE AS A TEAM MANAGED WELL.</a:t>
            </a:r>
          </a:p>
          <a:p>
            <a:pPr algn="just">
              <a:lnSpc>
                <a:spcPts val="3291"/>
              </a:lnSpc>
            </a:pPr>
          </a:p>
          <a:p>
            <a:pPr algn="just" marL="683312" indent="-341656" lvl="1">
              <a:lnSpc>
                <a:spcPts val="3291"/>
              </a:lnSpc>
              <a:buFont typeface="Arial"/>
              <a:buChar char="•"/>
            </a:pPr>
            <a:r>
              <a:rPr lang="en-US" sz="3164">
                <a:solidFill>
                  <a:srgbClr val="000000"/>
                </a:solidFill>
                <a:latin typeface="Alice"/>
              </a:rPr>
              <a:t>JWT AUTHORIZATION WAS A BIT DIFFICULT AS IT WAS GIVING A LOT OF ERRORS.</a:t>
            </a:r>
          </a:p>
          <a:p>
            <a:pPr algn="just">
              <a:lnSpc>
                <a:spcPts val="3291"/>
              </a:lnSpc>
            </a:pPr>
          </a:p>
          <a:p>
            <a:pPr algn="just" marL="683312" indent="-341656" lvl="1">
              <a:lnSpc>
                <a:spcPts val="3291"/>
              </a:lnSpc>
              <a:buFont typeface="Arial"/>
              <a:buChar char="•"/>
            </a:pPr>
            <a:r>
              <a:rPr lang="en-US" sz="3164">
                <a:solidFill>
                  <a:srgbClr val="000000"/>
                </a:solidFill>
                <a:latin typeface="Alice"/>
              </a:rPr>
              <a:t>LACK OF RESOURCES.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97486"/>
            <a:ext cx="9486266" cy="10571335"/>
            <a:chOff x="0" y="0"/>
            <a:chExt cx="3460616" cy="3856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60616" cy="3856451"/>
            </a:xfrm>
            <a:custGeom>
              <a:avLst/>
              <a:gdLst/>
              <a:ahLst/>
              <a:cxnLst/>
              <a:rect r="r" b="b" t="t" l="l"/>
              <a:pathLst>
                <a:path h="3856451" w="3460616">
                  <a:moveTo>
                    <a:pt x="0" y="0"/>
                  </a:moveTo>
                  <a:lnTo>
                    <a:pt x="3460616" y="0"/>
                  </a:lnTo>
                  <a:lnTo>
                    <a:pt x="3460616" y="3856451"/>
                  </a:lnTo>
                  <a:lnTo>
                    <a:pt x="0" y="3856451"/>
                  </a:lnTo>
                  <a:close/>
                </a:path>
              </a:pathLst>
            </a:custGeom>
            <a:solidFill>
              <a:srgbClr val="0E455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263729" y="2553600"/>
            <a:ext cx="5305384" cy="5373778"/>
          </a:xfrm>
          <a:custGeom>
            <a:avLst/>
            <a:gdLst/>
            <a:ahLst/>
            <a:cxnLst/>
            <a:rect r="r" b="b" t="t" l="l"/>
            <a:pathLst>
              <a:path h="5373778" w="5305384">
                <a:moveTo>
                  <a:pt x="0" y="0"/>
                </a:moveTo>
                <a:lnTo>
                  <a:pt x="5305384" y="0"/>
                </a:lnTo>
                <a:lnTo>
                  <a:pt x="5305384" y="5373778"/>
                </a:lnTo>
                <a:lnTo>
                  <a:pt x="0" y="5373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74552" y="3986388"/>
            <a:ext cx="6160413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246370" cy="10287000"/>
            <a:chOff x="0" y="0"/>
            <a:chExt cx="191389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D8653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039052"/>
            <a:ext cx="5392454" cy="6208896"/>
            <a:chOff x="0" y="0"/>
            <a:chExt cx="1967182" cy="22650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67182" cy="2265022"/>
            </a:xfrm>
            <a:custGeom>
              <a:avLst/>
              <a:gdLst/>
              <a:ahLst/>
              <a:cxnLst/>
              <a:rect r="r" b="b" t="t" l="l"/>
              <a:pathLst>
                <a:path h="2265022" w="1967182">
                  <a:moveTo>
                    <a:pt x="0" y="0"/>
                  </a:moveTo>
                  <a:lnTo>
                    <a:pt x="1967182" y="0"/>
                  </a:lnTo>
                  <a:lnTo>
                    <a:pt x="1967182" y="2265022"/>
                  </a:lnTo>
                  <a:lnTo>
                    <a:pt x="0" y="2265022"/>
                  </a:lnTo>
                  <a:close/>
                </a:path>
              </a:pathLst>
            </a:custGeom>
            <a:solidFill>
              <a:srgbClr val="0E4557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3757013" y="6354893"/>
            <a:ext cx="4237961" cy="3536771"/>
          </a:xfrm>
          <a:custGeom>
            <a:avLst/>
            <a:gdLst/>
            <a:ahLst/>
            <a:cxnLst/>
            <a:rect r="r" b="b" t="t" l="l"/>
            <a:pathLst>
              <a:path h="3536771" w="4237961">
                <a:moveTo>
                  <a:pt x="0" y="0"/>
                </a:moveTo>
                <a:lnTo>
                  <a:pt x="4237960" y="0"/>
                </a:lnTo>
                <a:lnTo>
                  <a:pt x="4237960" y="3536771"/>
                </a:lnTo>
                <a:lnTo>
                  <a:pt x="0" y="3536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44966" y="4211767"/>
            <a:ext cx="5256664" cy="197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6"/>
              </a:lnSpc>
            </a:pPr>
            <a:r>
              <a:rPr lang="en-US" sz="7400">
                <a:solidFill>
                  <a:srgbClr val="FFFFFF"/>
                </a:solidFill>
                <a:latin typeface="Roboto Bold"/>
              </a:rPr>
              <a:t>TEAM MEMBERS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44367" y="4011742"/>
            <a:ext cx="6025331" cy="234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0" indent="-48577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Crimson Pro"/>
              </a:rPr>
              <a:t>Manan Agarwal</a:t>
            </a:r>
          </a:p>
          <a:p>
            <a:pPr marL="971540" indent="-48577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Crimson Pro"/>
              </a:rPr>
              <a:t>Isha Jain</a:t>
            </a:r>
          </a:p>
          <a:p>
            <a:pPr marL="971540" indent="-48577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Crimson Pro"/>
              </a:rPr>
              <a:t>Sankita Mandal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B0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8724" y="3646988"/>
            <a:ext cx="5198549" cy="4492127"/>
            <a:chOff x="0" y="0"/>
            <a:chExt cx="2198697" cy="1899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" y="6350"/>
              <a:ext cx="2185997" cy="1887220"/>
            </a:xfrm>
            <a:custGeom>
              <a:avLst/>
              <a:gdLst/>
              <a:ahLst/>
              <a:cxnLst/>
              <a:rect r="r" b="b" t="t" l="l"/>
              <a:pathLst>
                <a:path h="1887220" w="2185997">
                  <a:moveTo>
                    <a:pt x="0" y="0"/>
                  </a:moveTo>
                  <a:lnTo>
                    <a:pt x="2185997" y="0"/>
                  </a:lnTo>
                  <a:lnTo>
                    <a:pt x="2185997" y="1887220"/>
                  </a:lnTo>
                  <a:lnTo>
                    <a:pt x="0" y="188722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98697" cy="1899920"/>
            </a:xfrm>
            <a:custGeom>
              <a:avLst/>
              <a:gdLst/>
              <a:ahLst/>
              <a:cxnLst/>
              <a:rect r="r" b="b" t="t" l="l"/>
              <a:pathLst>
                <a:path h="1899920" w="2198697">
                  <a:moveTo>
                    <a:pt x="6350" y="1899920"/>
                  </a:moveTo>
                  <a:lnTo>
                    <a:pt x="0" y="1899920"/>
                  </a:lnTo>
                  <a:lnTo>
                    <a:pt x="0" y="0"/>
                  </a:lnTo>
                  <a:lnTo>
                    <a:pt x="2198697" y="0"/>
                  </a:lnTo>
                  <a:lnTo>
                    <a:pt x="2198697" y="1899920"/>
                  </a:lnTo>
                  <a:lnTo>
                    <a:pt x="6350" y="1899920"/>
                  </a:lnTo>
                  <a:close/>
                  <a:moveTo>
                    <a:pt x="12700" y="12700"/>
                  </a:moveTo>
                  <a:lnTo>
                    <a:pt x="12700" y="1887220"/>
                  </a:lnTo>
                  <a:lnTo>
                    <a:pt x="2185997" y="1887220"/>
                  </a:lnTo>
                  <a:lnTo>
                    <a:pt x="2185997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11100E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9700" y="140970"/>
              <a:ext cx="1918027" cy="1619250"/>
            </a:xfrm>
            <a:custGeom>
              <a:avLst/>
              <a:gdLst/>
              <a:ahLst/>
              <a:cxnLst/>
              <a:rect r="r" b="b" t="t" l="l"/>
              <a:pathLst>
                <a:path h="1619250" w="1918027">
                  <a:moveTo>
                    <a:pt x="0" y="0"/>
                  </a:moveTo>
                  <a:lnTo>
                    <a:pt x="1918027" y="0"/>
                  </a:lnTo>
                  <a:lnTo>
                    <a:pt x="1918027" y="1619250"/>
                  </a:lnTo>
                  <a:lnTo>
                    <a:pt x="0" y="1619250"/>
                  </a:lnTo>
                  <a:close/>
                </a:path>
              </a:pathLst>
            </a:custGeom>
            <a:solidFill>
              <a:srgbClr val="B1BCC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09900" y="4103651"/>
            <a:ext cx="4236197" cy="3578800"/>
            <a:chOff x="0" y="0"/>
            <a:chExt cx="5648263" cy="477173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10568" t="0" r="10568" b="0"/>
            <a:stretch>
              <a:fillRect/>
            </a:stretch>
          </p:blipFill>
          <p:spPr>
            <a:xfrm flipH="false" flipV="false">
              <a:off x="0" y="0"/>
              <a:ext cx="5648263" cy="4771733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3564425" y="838200"/>
            <a:ext cx="10098573" cy="98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84"/>
              </a:lnSpc>
            </a:pPr>
            <a:r>
              <a:rPr lang="en-US" sz="7100">
                <a:solidFill>
                  <a:srgbClr val="000000"/>
                </a:solidFill>
                <a:latin typeface="Roboto Bold"/>
              </a:rPr>
              <a:t>PROBLEM STATEMENT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96334" y="2028727"/>
            <a:ext cx="11745817" cy="8126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5"/>
              </a:lnSpc>
            </a:pPr>
            <a:r>
              <a:rPr lang="en-US" sz="3296">
                <a:solidFill>
                  <a:srgbClr val="000000"/>
                </a:solidFill>
                <a:latin typeface="Crimson Pro"/>
              </a:rPr>
              <a:t>Develop an online banking system that aims to provide a convenient and secure platform for users to manage their finances remotely with the following features:</a:t>
            </a:r>
          </a:p>
          <a:p>
            <a:pPr algn="just" marL="711813" indent="-355906" lvl="1">
              <a:lnSpc>
                <a:spcPts val="4615"/>
              </a:lnSpc>
              <a:buFont typeface="Arial"/>
              <a:buChar char="•"/>
            </a:pPr>
            <a:r>
              <a:rPr lang="en-US" sz="3296">
                <a:solidFill>
                  <a:srgbClr val="000000"/>
                </a:solidFill>
                <a:latin typeface="Crimson Pro"/>
              </a:rPr>
              <a:t>User registration and login</a:t>
            </a:r>
          </a:p>
          <a:p>
            <a:pPr algn="just" marL="711813" indent="-355906" lvl="1">
              <a:lnSpc>
                <a:spcPts val="4615"/>
              </a:lnSpc>
              <a:buFont typeface="Arial"/>
              <a:buChar char="•"/>
            </a:pPr>
            <a:r>
              <a:rPr lang="en-US" sz="3296">
                <a:solidFill>
                  <a:srgbClr val="000000"/>
                </a:solidFill>
                <a:latin typeface="Crimson Pro"/>
              </a:rPr>
              <a:t>Opening a bank account</a:t>
            </a:r>
          </a:p>
          <a:p>
            <a:pPr algn="just" marL="711813" indent="-355906" lvl="1">
              <a:lnSpc>
                <a:spcPts val="4615"/>
              </a:lnSpc>
              <a:buFont typeface="Arial"/>
              <a:buChar char="•"/>
            </a:pPr>
            <a:r>
              <a:rPr lang="en-US" sz="3296">
                <a:solidFill>
                  <a:srgbClr val="000000"/>
                </a:solidFill>
                <a:latin typeface="Crimson Pro"/>
              </a:rPr>
              <a:t>Funds transfer</a:t>
            </a:r>
          </a:p>
          <a:p>
            <a:pPr algn="just" marL="711813" indent="-355906" lvl="1">
              <a:lnSpc>
                <a:spcPts val="4615"/>
              </a:lnSpc>
              <a:buFont typeface="Arial"/>
              <a:buChar char="•"/>
            </a:pPr>
            <a:r>
              <a:rPr lang="en-US" sz="3296">
                <a:solidFill>
                  <a:srgbClr val="000000"/>
                </a:solidFill>
                <a:latin typeface="Crimson Pro"/>
              </a:rPr>
              <a:t>Deposit and withdrawal functionality</a:t>
            </a:r>
          </a:p>
          <a:p>
            <a:pPr algn="just" marL="711813" indent="-355906" lvl="1">
              <a:lnSpc>
                <a:spcPts val="4615"/>
              </a:lnSpc>
              <a:buFont typeface="Arial"/>
              <a:buChar char="•"/>
            </a:pPr>
            <a:r>
              <a:rPr lang="en-US" sz="3296">
                <a:solidFill>
                  <a:srgbClr val="000000"/>
                </a:solidFill>
                <a:latin typeface="Crimson Pro"/>
              </a:rPr>
              <a:t>Checking account balance</a:t>
            </a:r>
          </a:p>
          <a:p>
            <a:pPr algn="just" marL="711813" indent="-355906" lvl="1">
              <a:lnSpc>
                <a:spcPts val="4615"/>
              </a:lnSpc>
              <a:buFont typeface="Arial"/>
              <a:buChar char="•"/>
            </a:pPr>
            <a:r>
              <a:rPr lang="en-US" sz="3296">
                <a:solidFill>
                  <a:srgbClr val="000000"/>
                </a:solidFill>
                <a:latin typeface="Crimson Pro"/>
              </a:rPr>
              <a:t>Transaction history</a:t>
            </a:r>
          </a:p>
          <a:p>
            <a:pPr algn="just">
              <a:lnSpc>
                <a:spcPts val="4615"/>
              </a:lnSpc>
            </a:pPr>
            <a:r>
              <a:rPr lang="en-US" sz="3296">
                <a:solidFill>
                  <a:srgbClr val="000000"/>
                </a:solidFill>
                <a:latin typeface="Crimson Pro"/>
              </a:rPr>
              <a:t>The application should have an admin portal with the following features:</a:t>
            </a:r>
          </a:p>
          <a:p>
            <a:pPr algn="just" marL="711813" indent="-355906" lvl="1">
              <a:lnSpc>
                <a:spcPts val="4615"/>
              </a:lnSpc>
              <a:buFont typeface="Arial"/>
              <a:buChar char="•"/>
            </a:pPr>
            <a:r>
              <a:rPr lang="en-US" sz="3296">
                <a:solidFill>
                  <a:srgbClr val="000000"/>
                </a:solidFill>
                <a:latin typeface="Crimson Pro"/>
              </a:rPr>
              <a:t>Search for a user</a:t>
            </a:r>
          </a:p>
          <a:p>
            <a:pPr algn="just" marL="711813" indent="-355906" lvl="1">
              <a:lnSpc>
                <a:spcPts val="4615"/>
              </a:lnSpc>
              <a:buFont typeface="Arial"/>
              <a:buChar char="•"/>
            </a:pPr>
            <a:r>
              <a:rPr lang="en-US" sz="3296">
                <a:solidFill>
                  <a:srgbClr val="000000"/>
                </a:solidFill>
                <a:latin typeface="Crimson Pro"/>
              </a:rPr>
              <a:t>Enable/Disable any account</a:t>
            </a:r>
          </a:p>
          <a:p>
            <a:pPr algn="just" marL="711813" indent="-355906" lvl="1">
              <a:lnSpc>
                <a:spcPts val="4615"/>
              </a:lnSpc>
              <a:buFont typeface="Arial"/>
              <a:buChar char="•"/>
            </a:pPr>
            <a:r>
              <a:rPr lang="en-US" sz="3296">
                <a:solidFill>
                  <a:srgbClr val="000000"/>
                </a:solidFill>
                <a:latin typeface="Crimson Pro"/>
              </a:rPr>
              <a:t>View transactions of any account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7632" y="-200238"/>
            <a:ext cx="18743265" cy="3153403"/>
            <a:chOff x="0" y="0"/>
            <a:chExt cx="6837594" cy="11503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37593" cy="1150370"/>
            </a:xfrm>
            <a:custGeom>
              <a:avLst/>
              <a:gdLst/>
              <a:ahLst/>
              <a:cxnLst/>
              <a:rect r="r" b="b" t="t" l="l"/>
              <a:pathLst>
                <a:path h="1150370" w="6837593">
                  <a:moveTo>
                    <a:pt x="0" y="0"/>
                  </a:moveTo>
                  <a:lnTo>
                    <a:pt x="6837593" y="0"/>
                  </a:lnTo>
                  <a:lnTo>
                    <a:pt x="6837593" y="1150370"/>
                  </a:lnTo>
                  <a:lnTo>
                    <a:pt x="0" y="1150370"/>
                  </a:lnTo>
                  <a:close/>
                </a:path>
              </a:pathLst>
            </a:custGeom>
            <a:solidFill>
              <a:srgbClr val="D8653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22519" y="4171255"/>
            <a:ext cx="5323486" cy="5650151"/>
            <a:chOff x="0" y="0"/>
            <a:chExt cx="2145968" cy="22776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5968" cy="2277651"/>
            </a:xfrm>
            <a:custGeom>
              <a:avLst/>
              <a:gdLst/>
              <a:ahLst/>
              <a:cxnLst/>
              <a:rect r="r" b="b" t="t" l="l"/>
              <a:pathLst>
                <a:path h="2277651" w="2145968">
                  <a:moveTo>
                    <a:pt x="2021508" y="2277651"/>
                  </a:moveTo>
                  <a:lnTo>
                    <a:pt x="124460" y="2277651"/>
                  </a:lnTo>
                  <a:cubicBezTo>
                    <a:pt x="55880" y="2277651"/>
                    <a:pt x="0" y="2221771"/>
                    <a:pt x="0" y="21531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1508" y="0"/>
                  </a:lnTo>
                  <a:cubicBezTo>
                    <a:pt x="2090088" y="0"/>
                    <a:pt x="2145968" y="55880"/>
                    <a:pt x="2145968" y="124460"/>
                  </a:cubicBezTo>
                  <a:lnTo>
                    <a:pt x="2145968" y="2153191"/>
                  </a:lnTo>
                  <a:cubicBezTo>
                    <a:pt x="2145968" y="2221771"/>
                    <a:pt x="2090088" y="2277651"/>
                    <a:pt x="2021508" y="2277651"/>
                  </a:cubicBezTo>
                  <a:close/>
                </a:path>
              </a:pathLst>
            </a:custGeom>
            <a:solidFill>
              <a:srgbClr val="D8653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51966" y="4034704"/>
            <a:ext cx="5683224" cy="5650151"/>
            <a:chOff x="0" y="0"/>
            <a:chExt cx="2294770" cy="22814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94771" cy="2281416"/>
            </a:xfrm>
            <a:custGeom>
              <a:avLst/>
              <a:gdLst/>
              <a:ahLst/>
              <a:cxnLst/>
              <a:rect r="r" b="b" t="t" l="l"/>
              <a:pathLst>
                <a:path h="2281416" w="2294771">
                  <a:moveTo>
                    <a:pt x="2170310" y="59690"/>
                  </a:moveTo>
                  <a:cubicBezTo>
                    <a:pt x="2205870" y="59690"/>
                    <a:pt x="2235080" y="88900"/>
                    <a:pt x="2235080" y="124460"/>
                  </a:cubicBezTo>
                  <a:lnTo>
                    <a:pt x="2235080" y="2156956"/>
                  </a:lnTo>
                  <a:cubicBezTo>
                    <a:pt x="2235080" y="2192516"/>
                    <a:pt x="2205870" y="2221726"/>
                    <a:pt x="2170310" y="2221726"/>
                  </a:cubicBezTo>
                  <a:lnTo>
                    <a:pt x="124460" y="2221726"/>
                  </a:lnTo>
                  <a:cubicBezTo>
                    <a:pt x="88900" y="2221726"/>
                    <a:pt x="59690" y="2192516"/>
                    <a:pt x="59690" y="215695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70310" y="59690"/>
                  </a:lnTo>
                  <a:moveTo>
                    <a:pt x="217031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156956"/>
                  </a:lnTo>
                  <a:cubicBezTo>
                    <a:pt x="0" y="2225536"/>
                    <a:pt x="55880" y="2281416"/>
                    <a:pt x="124460" y="2281416"/>
                  </a:cubicBezTo>
                  <a:lnTo>
                    <a:pt x="2170311" y="2281416"/>
                  </a:lnTo>
                  <a:cubicBezTo>
                    <a:pt x="2238890" y="2281416"/>
                    <a:pt x="2294771" y="2225536"/>
                    <a:pt x="2294771" y="2156956"/>
                  </a:cubicBezTo>
                  <a:lnTo>
                    <a:pt x="2294771" y="124460"/>
                  </a:lnTo>
                  <a:cubicBezTo>
                    <a:pt x="2294770" y="55880"/>
                    <a:pt x="2238890" y="0"/>
                    <a:pt x="2170310" y="0"/>
                  </a:cubicBezTo>
                  <a:close/>
                </a:path>
              </a:pathLst>
            </a:custGeom>
            <a:solidFill>
              <a:srgbClr val="D8653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619128" y="4034704"/>
            <a:ext cx="5271284" cy="5650151"/>
            <a:chOff x="0" y="0"/>
            <a:chExt cx="2817141" cy="3019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17141" cy="3019620"/>
            </a:xfrm>
            <a:custGeom>
              <a:avLst/>
              <a:gdLst/>
              <a:ahLst/>
              <a:cxnLst/>
              <a:rect r="r" b="b" t="t" l="l"/>
              <a:pathLst>
                <a:path h="3019620" w="2817141">
                  <a:moveTo>
                    <a:pt x="2692681" y="59690"/>
                  </a:moveTo>
                  <a:cubicBezTo>
                    <a:pt x="2728241" y="59690"/>
                    <a:pt x="2757451" y="88900"/>
                    <a:pt x="2757451" y="124460"/>
                  </a:cubicBezTo>
                  <a:lnTo>
                    <a:pt x="2757451" y="2895160"/>
                  </a:lnTo>
                  <a:cubicBezTo>
                    <a:pt x="2757451" y="2930720"/>
                    <a:pt x="2728241" y="2959930"/>
                    <a:pt x="2692681" y="2959930"/>
                  </a:cubicBezTo>
                  <a:lnTo>
                    <a:pt x="124460" y="2959930"/>
                  </a:lnTo>
                  <a:cubicBezTo>
                    <a:pt x="88900" y="2959930"/>
                    <a:pt x="59690" y="2930720"/>
                    <a:pt x="59690" y="289516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692681" y="59690"/>
                  </a:lnTo>
                  <a:moveTo>
                    <a:pt x="26926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895160"/>
                  </a:lnTo>
                  <a:cubicBezTo>
                    <a:pt x="0" y="2963740"/>
                    <a:pt x="55880" y="3019620"/>
                    <a:pt x="124460" y="3019620"/>
                  </a:cubicBezTo>
                  <a:lnTo>
                    <a:pt x="2692681" y="3019620"/>
                  </a:lnTo>
                  <a:cubicBezTo>
                    <a:pt x="2761261" y="3019620"/>
                    <a:pt x="2817141" y="2963740"/>
                    <a:pt x="2817141" y="2895160"/>
                  </a:cubicBezTo>
                  <a:lnTo>
                    <a:pt x="2817141" y="124460"/>
                  </a:lnTo>
                  <a:cubicBezTo>
                    <a:pt x="2817141" y="55880"/>
                    <a:pt x="2761261" y="0"/>
                    <a:pt x="2692681" y="0"/>
                  </a:cubicBezTo>
                  <a:close/>
                </a:path>
              </a:pathLst>
            </a:custGeom>
            <a:solidFill>
              <a:srgbClr val="D8653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4881323" y="167563"/>
            <a:ext cx="2693324" cy="4114800"/>
          </a:xfrm>
          <a:custGeom>
            <a:avLst/>
            <a:gdLst/>
            <a:ahLst/>
            <a:cxnLst/>
            <a:rect r="r" b="b" t="t" l="l"/>
            <a:pathLst>
              <a:path h="4114800" w="2693324">
                <a:moveTo>
                  <a:pt x="0" y="0"/>
                </a:moveTo>
                <a:lnTo>
                  <a:pt x="2693323" y="0"/>
                </a:lnTo>
                <a:lnTo>
                  <a:pt x="26933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49329" y="1361919"/>
            <a:ext cx="9989341" cy="10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8000">
                <a:solidFill>
                  <a:srgbClr val="000000"/>
                </a:solidFill>
                <a:latin typeface="Roboto Bold"/>
              </a:rPr>
              <a:t>TECH STACK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9640" y="4431030"/>
            <a:ext cx="349266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Roboto Bold"/>
              </a:rPr>
              <a:t>BACK-END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82426" y="4464050"/>
            <a:ext cx="349266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boto Bold"/>
              </a:rPr>
              <a:t>FRONT-END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33528" y="4431030"/>
            <a:ext cx="349266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Roboto Bold"/>
              </a:rPr>
              <a:t>PLATFORMS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575200"/>
            <a:ext cx="4914391" cy="292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4572" indent="-297286" lvl="1">
              <a:lnSpc>
                <a:spcPts val="3855"/>
              </a:lnSpc>
              <a:buFont typeface="Arial"/>
              <a:buChar char="•"/>
            </a:pPr>
            <a:r>
              <a:rPr lang="en-US" sz="2753">
                <a:solidFill>
                  <a:srgbClr val="000000"/>
                </a:solidFill>
                <a:latin typeface="Arimo Bold"/>
              </a:rPr>
              <a:t>Spring-Boot </a:t>
            </a:r>
            <a:r>
              <a:rPr lang="en-US" sz="2753">
                <a:solidFill>
                  <a:srgbClr val="000000"/>
                </a:solidFill>
                <a:latin typeface="Arimo"/>
              </a:rPr>
              <a:t>: Spring Boot makes it easy to create stand-alone, production-grade Spring based Applications</a:t>
            </a:r>
          </a:p>
          <a:p>
            <a:pPr algn="just">
              <a:lnSpc>
                <a:spcPts val="385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526923" y="5144670"/>
            <a:ext cx="4003674" cy="102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Arimo Bold"/>
              </a:rPr>
              <a:t>React Js</a:t>
            </a:r>
          </a:p>
          <a:p>
            <a:pPr algn="ctr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Arimo"/>
              </a:rPr>
              <a:t> </a:t>
            </a:r>
            <a:r>
              <a:rPr lang="en-US" sz="2899">
                <a:solidFill>
                  <a:srgbClr val="000000"/>
                </a:solidFill>
                <a:latin typeface="Arimo Bold"/>
              </a:rPr>
              <a:t>Bootstrap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01995" y="5471273"/>
            <a:ext cx="4555733" cy="316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5537" indent="-272768" lvl="1">
              <a:lnSpc>
                <a:spcPts val="3537"/>
              </a:lnSpc>
              <a:buFont typeface="Arial"/>
              <a:buChar char="•"/>
            </a:pPr>
            <a:r>
              <a:rPr lang="en-US" sz="2526">
                <a:solidFill>
                  <a:srgbClr val="000000"/>
                </a:solidFill>
                <a:latin typeface="Arimo Bold"/>
              </a:rPr>
              <a:t>GitHub</a:t>
            </a:r>
            <a:r>
              <a:rPr lang="en-US" sz="2526">
                <a:solidFill>
                  <a:srgbClr val="000000"/>
                </a:solidFill>
                <a:latin typeface="Arimo"/>
              </a:rPr>
              <a:t>: A platform and cloud-based service for software development and version control</a:t>
            </a:r>
          </a:p>
          <a:p>
            <a:pPr marL="563721" indent="-281860" lvl="1">
              <a:lnSpc>
                <a:spcPts val="3655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Arimo Bold"/>
              </a:rPr>
              <a:t>Postman</a:t>
            </a:r>
            <a:r>
              <a:rPr lang="en-US" sz="2611">
                <a:solidFill>
                  <a:srgbClr val="000000"/>
                </a:solidFill>
                <a:latin typeface="Arimo"/>
              </a:rPr>
              <a:t>: API platform for developers used to test endpoints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82426" y="6440070"/>
            <a:ext cx="349266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Roboto Bold"/>
              </a:rPr>
              <a:t>DATABASE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82144" y="7348756"/>
            <a:ext cx="4204238" cy="186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6744" indent="-283372" lvl="1">
              <a:lnSpc>
                <a:spcPts val="3675"/>
              </a:lnSpc>
              <a:buFont typeface="Arial"/>
              <a:buChar char="•"/>
            </a:pPr>
            <a:r>
              <a:rPr lang="en-US" sz="2625">
                <a:solidFill>
                  <a:srgbClr val="000000"/>
                </a:solidFill>
                <a:latin typeface="Arimo Bold"/>
              </a:rPr>
              <a:t>MariaDB : </a:t>
            </a:r>
          </a:p>
          <a:p>
            <a:pPr algn="just">
              <a:lnSpc>
                <a:spcPts val="3675"/>
              </a:lnSpc>
            </a:pPr>
            <a:r>
              <a:rPr lang="en-US" sz="2625">
                <a:solidFill>
                  <a:srgbClr val="000000"/>
                </a:solidFill>
                <a:latin typeface="Arimo"/>
              </a:rPr>
              <a:t>MariaDB Server is one of the most popular open source relational database.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76188" y="0"/>
            <a:ext cx="22462521" cy="11059617"/>
            <a:chOff x="0" y="0"/>
            <a:chExt cx="5916055" cy="29128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16055" cy="2912821"/>
            </a:xfrm>
            <a:custGeom>
              <a:avLst/>
              <a:gdLst/>
              <a:ahLst/>
              <a:cxnLst/>
              <a:rect r="r" b="b" t="t" l="l"/>
              <a:pathLst>
                <a:path h="2912821" w="5916055">
                  <a:moveTo>
                    <a:pt x="0" y="0"/>
                  </a:moveTo>
                  <a:lnTo>
                    <a:pt x="5916055" y="0"/>
                  </a:lnTo>
                  <a:lnTo>
                    <a:pt x="5916055" y="2912821"/>
                  </a:lnTo>
                  <a:lnTo>
                    <a:pt x="0" y="2912821"/>
                  </a:lnTo>
                  <a:close/>
                </a:path>
              </a:pathLst>
            </a:custGeom>
            <a:solidFill>
              <a:srgbClr val="F8A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52400"/>
              <a:ext cx="812800" cy="965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11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667748" y="1502322"/>
            <a:ext cx="1529352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grpSp>
        <p:nvGrpSpPr>
          <p:cNvPr name="Group 6" id="6"/>
          <p:cNvGrpSpPr/>
          <p:nvPr/>
        </p:nvGrpSpPr>
        <p:grpSpPr>
          <a:xfrm rot="0">
            <a:off x="-2073464" y="-159117"/>
            <a:ext cx="21921496" cy="2320979"/>
            <a:chOff x="0" y="0"/>
            <a:chExt cx="5773563" cy="6112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73563" cy="611287"/>
            </a:xfrm>
            <a:custGeom>
              <a:avLst/>
              <a:gdLst/>
              <a:ahLst/>
              <a:cxnLst/>
              <a:rect r="r" b="b" t="t" l="l"/>
              <a:pathLst>
                <a:path h="611287" w="5773563">
                  <a:moveTo>
                    <a:pt x="1925561" y="592218"/>
                  </a:moveTo>
                  <a:cubicBezTo>
                    <a:pt x="2221556" y="603732"/>
                    <a:pt x="2558066" y="611287"/>
                    <a:pt x="2888336" y="611287"/>
                  </a:cubicBezTo>
                  <a:cubicBezTo>
                    <a:pt x="3218617" y="611287"/>
                    <a:pt x="3536429" y="604810"/>
                    <a:pt x="3829304" y="593296"/>
                  </a:cubicBezTo>
                  <a:cubicBezTo>
                    <a:pt x="3835545" y="592936"/>
                    <a:pt x="3841773" y="592936"/>
                    <a:pt x="3848002" y="592577"/>
                  </a:cubicBezTo>
                  <a:cubicBezTo>
                    <a:pt x="4947877" y="546522"/>
                    <a:pt x="5757985" y="424908"/>
                    <a:pt x="5773563" y="287261"/>
                  </a:cubicBezTo>
                  <a:lnTo>
                    <a:pt x="5773563" y="0"/>
                  </a:lnTo>
                  <a:lnTo>
                    <a:pt x="0" y="0"/>
                  </a:lnTo>
                  <a:lnTo>
                    <a:pt x="0" y="287048"/>
                  </a:lnTo>
                  <a:cubicBezTo>
                    <a:pt x="15579" y="425627"/>
                    <a:pt x="813222" y="547242"/>
                    <a:pt x="1925561" y="592218"/>
                  </a:cubicBezTo>
                  <a:close/>
                </a:path>
              </a:pathLst>
            </a:custGeom>
            <a:solidFill>
              <a:srgbClr val="7E277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52400"/>
              <a:ext cx="660400" cy="838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1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995635" y="7518324"/>
            <a:ext cx="3130054" cy="2597945"/>
          </a:xfrm>
          <a:custGeom>
            <a:avLst/>
            <a:gdLst/>
            <a:ahLst/>
            <a:cxnLst/>
            <a:rect r="r" b="b" t="t" l="l"/>
            <a:pathLst>
              <a:path h="2597945" w="3130054">
                <a:moveTo>
                  <a:pt x="0" y="0"/>
                </a:moveTo>
                <a:lnTo>
                  <a:pt x="3130054" y="0"/>
                </a:lnTo>
                <a:lnTo>
                  <a:pt x="3130054" y="2597945"/>
                </a:lnTo>
                <a:lnTo>
                  <a:pt x="0" y="2597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01577" y="2438446"/>
            <a:ext cx="16684847" cy="613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0809" indent="-315404" lvl="1">
              <a:lnSpc>
                <a:spcPts val="4090"/>
              </a:lnSpc>
              <a:buFont typeface="Arial"/>
              <a:buChar char="•"/>
            </a:pPr>
            <a:r>
              <a:rPr lang="en-US" sz="2921">
                <a:solidFill>
                  <a:srgbClr val="000000"/>
                </a:solidFill>
                <a:latin typeface="Open Sans Light Semi-Bold"/>
              </a:rPr>
              <a:t>User-Friendly Interface:</a:t>
            </a:r>
            <a:r>
              <a:rPr lang="en-US" sz="2921">
                <a:solidFill>
                  <a:srgbClr val="000000"/>
                </a:solidFill>
                <a:latin typeface="Open Sans Light"/>
              </a:rPr>
              <a:t> The project boasts an intuitive and user-friendly interface, making it easy for customers to navigate and access banking services.</a:t>
            </a:r>
          </a:p>
          <a:p>
            <a:pPr algn="just" marL="630809" indent="-315404" lvl="1">
              <a:lnSpc>
                <a:spcPts val="4090"/>
              </a:lnSpc>
              <a:buFont typeface="Arial"/>
              <a:buChar char="•"/>
            </a:pPr>
            <a:r>
              <a:rPr lang="en-US" sz="2921">
                <a:solidFill>
                  <a:srgbClr val="000000"/>
                </a:solidFill>
                <a:latin typeface="Open Sans Light Semi-Bold"/>
              </a:rPr>
              <a:t>Secure Authentication:</a:t>
            </a:r>
            <a:r>
              <a:rPr lang="en-US" sz="2921">
                <a:solidFill>
                  <a:srgbClr val="000000"/>
                </a:solidFill>
                <a:latin typeface="Open Sans Light"/>
              </a:rPr>
              <a:t> Robust security measures, including multi-factor authentication, safeguard customer data and prevent unauthorized access.</a:t>
            </a:r>
          </a:p>
          <a:p>
            <a:pPr algn="just" marL="630809" indent="-315404" lvl="1">
              <a:lnSpc>
                <a:spcPts val="4090"/>
              </a:lnSpc>
              <a:buFont typeface="Arial"/>
              <a:buChar char="•"/>
            </a:pPr>
            <a:r>
              <a:rPr lang="en-US" sz="2921">
                <a:solidFill>
                  <a:srgbClr val="000000"/>
                </a:solidFill>
                <a:latin typeface="Open Sans Light Semi-Bold"/>
              </a:rPr>
              <a:t>Account Management:</a:t>
            </a:r>
            <a:r>
              <a:rPr lang="en-US" sz="2921">
                <a:solidFill>
                  <a:srgbClr val="000000"/>
                </a:solidFill>
                <a:latin typeface="Open Sans Light"/>
              </a:rPr>
              <a:t> Customers can efficiently manage their accounts, view balances, track transactions, and even do payments, all from the comfort of their homes.</a:t>
            </a:r>
          </a:p>
          <a:p>
            <a:pPr algn="just" marL="630809" indent="-315404" lvl="1">
              <a:lnSpc>
                <a:spcPts val="4090"/>
              </a:lnSpc>
              <a:buFont typeface="Arial"/>
              <a:buChar char="•"/>
            </a:pPr>
            <a:r>
              <a:rPr lang="en-US" sz="2921">
                <a:solidFill>
                  <a:srgbClr val="000000"/>
                </a:solidFill>
                <a:latin typeface="Open Sans Light Semi-Bold"/>
              </a:rPr>
              <a:t>Effortless Fund Transfer:</a:t>
            </a:r>
            <a:r>
              <a:rPr lang="en-US" sz="2921">
                <a:solidFill>
                  <a:srgbClr val="000000"/>
                </a:solidFill>
                <a:latin typeface="Open Sans Light"/>
              </a:rPr>
              <a:t> Customers can seamlessly transfer funds between their own accounts or to external accounts, streamlining financial transactions.</a:t>
            </a:r>
          </a:p>
          <a:p>
            <a:pPr algn="just" marL="630809" indent="-315404" lvl="1">
              <a:lnSpc>
                <a:spcPts val="4090"/>
              </a:lnSpc>
              <a:buFont typeface="Arial"/>
              <a:buChar char="•"/>
            </a:pPr>
            <a:r>
              <a:rPr lang="en-US" sz="2921">
                <a:solidFill>
                  <a:srgbClr val="000000"/>
                </a:solidFill>
                <a:latin typeface="Open Sans Light Semi-Bold"/>
              </a:rPr>
              <a:t>Admin Tools:</a:t>
            </a:r>
            <a:r>
              <a:rPr lang="en-US" sz="2921">
                <a:solidFill>
                  <a:srgbClr val="000000"/>
                </a:solidFill>
                <a:latin typeface="Open Sans Light"/>
              </a:rPr>
              <a:t> For bank administrators, the system provides a powerful dashboard to manage user accounts, monitor transactions, and maintain the system's overall integrity.</a:t>
            </a:r>
          </a:p>
          <a:p>
            <a:pPr algn="just" marL="630809" indent="-315404" lvl="1">
              <a:lnSpc>
                <a:spcPts val="4090"/>
              </a:lnSpc>
              <a:buFont typeface="Arial"/>
              <a:buChar char="•"/>
            </a:pPr>
            <a:r>
              <a:rPr lang="en-US" sz="2921">
                <a:solidFill>
                  <a:srgbClr val="000000"/>
                </a:solidFill>
                <a:latin typeface="Open Sans Light Semi-Bold"/>
              </a:rPr>
              <a:t>Data Security:</a:t>
            </a:r>
            <a:r>
              <a:rPr lang="en-US" sz="2921">
                <a:solidFill>
                  <a:srgbClr val="000000"/>
                </a:solidFill>
                <a:latin typeface="Open Sans Light"/>
              </a:rPr>
              <a:t> Stringent data encryption and regular security audits protect customer data against cyber threats, ensuring peace of mind for all users.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93420" y="677589"/>
            <a:ext cx="3966656" cy="76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15"/>
              </a:lnSpc>
            </a:pPr>
            <a:r>
              <a:rPr lang="en-US" sz="5495">
                <a:solidFill>
                  <a:srgbClr val="FFFFFF"/>
                </a:solidFill>
                <a:latin typeface="Roboto Bold"/>
              </a:rPr>
              <a:t>FEATURES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B0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6020" y="1214465"/>
            <a:ext cx="17835960" cy="8619090"/>
          </a:xfrm>
          <a:custGeom>
            <a:avLst/>
            <a:gdLst/>
            <a:ahLst/>
            <a:cxnLst/>
            <a:rect r="r" b="b" t="t" l="l"/>
            <a:pathLst>
              <a:path h="8619090" w="17835960">
                <a:moveTo>
                  <a:pt x="0" y="0"/>
                </a:moveTo>
                <a:lnTo>
                  <a:pt x="17835960" y="0"/>
                </a:lnTo>
                <a:lnTo>
                  <a:pt x="17835960" y="8619090"/>
                </a:lnTo>
                <a:lnTo>
                  <a:pt x="0" y="8619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52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93828" y="85321"/>
            <a:ext cx="4926687" cy="93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3"/>
              </a:lnSpc>
            </a:pPr>
            <a:r>
              <a:rPr lang="en-US" sz="5502">
                <a:solidFill>
                  <a:srgbClr val="000000"/>
                </a:solidFill>
                <a:latin typeface="Open Sans Extra Bold"/>
              </a:rPr>
              <a:t>Flow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45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0955" y="341665"/>
            <a:ext cx="16310620" cy="9603670"/>
          </a:xfrm>
          <a:custGeom>
            <a:avLst/>
            <a:gdLst/>
            <a:ahLst/>
            <a:cxnLst/>
            <a:rect r="r" b="b" t="t" l="l"/>
            <a:pathLst>
              <a:path h="9603670" w="16310620">
                <a:moveTo>
                  <a:pt x="0" y="0"/>
                </a:moveTo>
                <a:lnTo>
                  <a:pt x="16310621" y="0"/>
                </a:lnTo>
                <a:lnTo>
                  <a:pt x="16310621" y="9603670"/>
                </a:lnTo>
                <a:lnTo>
                  <a:pt x="0" y="9603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669" r="0" b="-973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8394" y="2188133"/>
            <a:ext cx="3934374" cy="115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1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Roboto"/>
              </a:rPr>
              <a:t>User View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45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13109" y="313473"/>
            <a:ext cx="11120837" cy="9660055"/>
          </a:xfrm>
          <a:custGeom>
            <a:avLst/>
            <a:gdLst/>
            <a:ahLst/>
            <a:cxnLst/>
            <a:rect r="r" b="b" t="t" l="l"/>
            <a:pathLst>
              <a:path h="9660055" w="11120837">
                <a:moveTo>
                  <a:pt x="0" y="0"/>
                </a:moveTo>
                <a:lnTo>
                  <a:pt x="11120837" y="0"/>
                </a:lnTo>
                <a:lnTo>
                  <a:pt x="11120837" y="9660054"/>
                </a:lnTo>
                <a:lnTo>
                  <a:pt x="0" y="9660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692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69220" y="3749412"/>
            <a:ext cx="4569705" cy="1394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32"/>
              </a:lnSpc>
              <a:spcBef>
                <a:spcPct val="0"/>
              </a:spcBef>
            </a:pPr>
            <a:r>
              <a:rPr lang="en-US" sz="6299">
                <a:solidFill>
                  <a:srgbClr val="FFFFFF"/>
                </a:solidFill>
                <a:latin typeface="Roboto"/>
              </a:rPr>
              <a:t>Admin View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18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7823" y="-142167"/>
            <a:ext cx="14023944" cy="10571335"/>
            <a:chOff x="0" y="0"/>
            <a:chExt cx="5115973" cy="3856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5973" cy="3856451"/>
            </a:xfrm>
            <a:custGeom>
              <a:avLst/>
              <a:gdLst/>
              <a:ahLst/>
              <a:cxnLst/>
              <a:rect r="r" b="b" t="t" l="l"/>
              <a:pathLst>
                <a:path h="3856451" w="5115973">
                  <a:moveTo>
                    <a:pt x="0" y="0"/>
                  </a:moveTo>
                  <a:lnTo>
                    <a:pt x="5115973" y="0"/>
                  </a:lnTo>
                  <a:lnTo>
                    <a:pt x="5115973" y="3856451"/>
                  </a:lnTo>
                  <a:lnTo>
                    <a:pt x="0" y="3856451"/>
                  </a:lnTo>
                  <a:close/>
                </a:path>
              </a:pathLst>
            </a:custGeom>
            <a:solidFill>
              <a:srgbClr val="0E455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186046" y="0"/>
            <a:ext cx="5468173" cy="4114800"/>
          </a:xfrm>
          <a:custGeom>
            <a:avLst/>
            <a:gdLst/>
            <a:ahLst/>
            <a:cxnLst/>
            <a:rect r="r" b="b" t="t" l="l"/>
            <a:pathLst>
              <a:path h="4114800" w="5468173">
                <a:moveTo>
                  <a:pt x="0" y="0"/>
                </a:moveTo>
                <a:lnTo>
                  <a:pt x="5468173" y="0"/>
                </a:lnTo>
                <a:lnTo>
                  <a:pt x="54681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8339" y="2057400"/>
            <a:ext cx="17352950" cy="7750984"/>
          </a:xfrm>
          <a:custGeom>
            <a:avLst/>
            <a:gdLst/>
            <a:ahLst/>
            <a:cxnLst/>
            <a:rect r="r" b="b" t="t" l="l"/>
            <a:pathLst>
              <a:path h="7750984" w="17352950">
                <a:moveTo>
                  <a:pt x="0" y="0"/>
                </a:moveTo>
                <a:lnTo>
                  <a:pt x="17352950" y="0"/>
                </a:lnTo>
                <a:lnTo>
                  <a:pt x="17352950" y="7750984"/>
                </a:lnTo>
                <a:lnTo>
                  <a:pt x="0" y="7750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40939" y="474283"/>
            <a:ext cx="9745048" cy="76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15"/>
              </a:lnSpc>
            </a:pPr>
            <a:r>
              <a:rPr lang="en-US" sz="5495">
                <a:solidFill>
                  <a:srgbClr val="FFFFFF"/>
                </a:solidFill>
                <a:latin typeface="Roboto Bold"/>
              </a:rPr>
              <a:t>LOGIN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DAFwHOlobSE</dc:identifier>
  <dcterms:modified xsi:type="dcterms:W3CDTF">2011-08-01T06:04:30Z</dcterms:modified>
  <cp:revision>1</cp:revision>
  <dc:title>Online Banking System</dc:title>
</cp:coreProperties>
</file>